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28803600" cy="39604950"/>
  <p:notesSz cx="7099300" cy="10223500"/>
  <p:defaultTextStyle>
    <a:defPPr>
      <a:defRPr lang="zh-TW"/>
    </a:defPPr>
    <a:lvl1pPr marL="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1pPr>
    <a:lvl2pPr marL="195453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2pPr>
    <a:lvl3pPr marL="390906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3pPr>
    <a:lvl4pPr marL="586359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4pPr>
    <a:lvl5pPr marL="781812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5pPr>
    <a:lvl6pPr marL="977265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6pPr>
    <a:lvl7pPr marL="1172718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7pPr>
    <a:lvl8pPr marL="1368171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8pPr>
    <a:lvl9pPr marL="1563624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2474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9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51485"/>
    <a:srgbClr val="1D7FF5"/>
    <a:srgbClr val="6600FF"/>
    <a:srgbClr val="0000FF"/>
    <a:srgbClr val="99FFCC"/>
    <a:srgbClr val="800080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4660"/>
  </p:normalViewPr>
  <p:slideViewPr>
    <p:cSldViewPr>
      <p:cViewPr>
        <p:scale>
          <a:sx n="20" d="100"/>
          <a:sy n="20" d="100"/>
        </p:scale>
        <p:origin x="-2040" y="1306"/>
      </p:cViewPr>
      <p:guideLst>
        <p:guide orient="horz" pos="12474"/>
        <p:guide pos="907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804" y="-96"/>
      </p:cViewPr>
      <p:guideLst>
        <p:guide orient="horz" pos="3221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175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4" cy="511175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r">
              <a:defRPr sz="1300"/>
            </a:lvl1pPr>
          </a:lstStyle>
          <a:p>
            <a:fld id="{FD8D9FD2-22D4-4B5D-97C7-4265A93CF483}" type="datetimeFigureOut">
              <a:rPr lang="zh-TW" altLang="en-US" smtClean="0"/>
              <a:pPr/>
              <a:t>2017/12/15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710551"/>
            <a:ext cx="3076364" cy="511175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021294" y="9710551"/>
            <a:ext cx="3076364" cy="511175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r">
              <a:defRPr sz="1300"/>
            </a:lvl1pPr>
          </a:lstStyle>
          <a:p>
            <a:fld id="{9BFB2E6C-08DD-406F-BA08-E1B37122387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4954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160270" y="12303212"/>
            <a:ext cx="24483060" cy="848939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320540" y="22442805"/>
            <a:ext cx="20162520" cy="101212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54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09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63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18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77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E968-AFDD-47F3-AD35-FE67DED4996E}" type="datetimeFigureOut">
              <a:rPr lang="zh-TW" altLang="en-US" smtClean="0"/>
              <a:pPr/>
              <a:t>2017/12/15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D7FF-7ED9-4E27-B921-8D5785AF30F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732"/>
            <a:ext cx="28803600" cy="396376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07937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645707" y="27723467"/>
            <a:ext cx="17282160" cy="3272913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645707" y="3538774"/>
            <a:ext cx="17282160" cy="23762970"/>
          </a:xfrm>
        </p:spPr>
        <p:txBody>
          <a:bodyPr/>
          <a:lstStyle>
            <a:lvl1pPr marL="0" indent="0">
              <a:buNone/>
              <a:defRPr sz="13700"/>
            </a:lvl1pPr>
            <a:lvl2pPr marL="1954530" indent="0">
              <a:buNone/>
              <a:defRPr sz="12000"/>
            </a:lvl2pPr>
            <a:lvl3pPr marL="3909060" indent="0">
              <a:buNone/>
              <a:defRPr sz="10300"/>
            </a:lvl3pPr>
            <a:lvl4pPr marL="5863590" indent="0">
              <a:buNone/>
              <a:defRPr sz="8600"/>
            </a:lvl4pPr>
            <a:lvl5pPr marL="7818120" indent="0">
              <a:buNone/>
              <a:defRPr sz="8600"/>
            </a:lvl5pPr>
            <a:lvl6pPr marL="9772650" indent="0">
              <a:buNone/>
              <a:defRPr sz="8600"/>
            </a:lvl6pPr>
            <a:lvl7pPr marL="11727180" indent="0">
              <a:buNone/>
              <a:defRPr sz="8600"/>
            </a:lvl7pPr>
            <a:lvl8pPr marL="13681710" indent="0">
              <a:buNone/>
              <a:defRPr sz="8600"/>
            </a:lvl8pPr>
            <a:lvl9pPr marL="15636240" indent="0">
              <a:buNone/>
              <a:defRPr sz="86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45707" y="30996380"/>
            <a:ext cx="17282160" cy="4648077"/>
          </a:xfrm>
        </p:spPr>
        <p:txBody>
          <a:bodyPr/>
          <a:lstStyle>
            <a:lvl1pPr marL="0" indent="0">
              <a:buNone/>
              <a:defRPr sz="60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E968-AFDD-47F3-AD35-FE67DED4996E}" type="datetimeFigureOut">
              <a:rPr lang="zh-TW" altLang="en-US" smtClean="0"/>
              <a:pPr/>
              <a:t>2017/12/15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D7FF-7ED9-4E27-B921-8D5785AF30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3135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E968-AFDD-47F3-AD35-FE67DED4996E}" type="datetimeFigureOut">
              <a:rPr lang="zh-TW" altLang="en-US" smtClean="0"/>
              <a:pPr/>
              <a:t>2017/12/15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D7FF-7ED9-4E27-B921-8D5785AF30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9127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5661955" y="2117769"/>
            <a:ext cx="4860610" cy="4505063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80137" y="2117769"/>
            <a:ext cx="14101765" cy="4505063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E968-AFDD-47F3-AD35-FE67DED4996E}" type="datetimeFigureOut">
              <a:rPr lang="zh-TW" altLang="en-US" smtClean="0"/>
              <a:pPr/>
              <a:t>2017/12/15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D7FF-7ED9-4E27-B921-8D5785AF30F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28803602" cy="396376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48582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160270" y="12303212"/>
            <a:ext cx="24483060" cy="848939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320540" y="22442805"/>
            <a:ext cx="20162520" cy="101212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54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09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63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18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77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E968-AFDD-47F3-AD35-FE67DED4996E}" type="datetimeFigureOut">
              <a:rPr lang="zh-TW" altLang="en-US" smtClean="0"/>
              <a:pPr/>
              <a:t>2017/12/15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D7FF-7ED9-4E27-B921-8D5785AF30F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732"/>
            <a:ext cx="28803600" cy="396376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31668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E968-AFDD-47F3-AD35-FE67DED4996E}" type="datetimeFigureOut">
              <a:rPr lang="zh-TW" altLang="en-US" smtClean="0"/>
              <a:pPr/>
              <a:t>2017/12/15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D7FF-7ED9-4E27-B921-8D5785AF30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0171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75287" y="25449849"/>
            <a:ext cx="24483060" cy="7865983"/>
          </a:xfrm>
        </p:spPr>
        <p:txBody>
          <a:bodyPr anchor="t"/>
          <a:lstStyle>
            <a:lvl1pPr algn="l">
              <a:defRPr sz="171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75287" y="16786273"/>
            <a:ext cx="24483060" cy="8663578"/>
          </a:xfrm>
        </p:spPr>
        <p:txBody>
          <a:bodyPr anchor="b"/>
          <a:lstStyle>
            <a:lvl1pPr marL="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1pPr>
            <a:lvl2pPr marL="195453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2pPr>
            <a:lvl3pPr marL="390906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3pPr>
            <a:lvl4pPr marL="586359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81812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77265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E968-AFDD-47F3-AD35-FE67DED4996E}" type="datetimeFigureOut">
              <a:rPr lang="zh-TW" altLang="en-US" smtClean="0"/>
              <a:pPr/>
              <a:t>2017/12/15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D7FF-7ED9-4E27-B921-8D5785AF30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077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080137" y="12321542"/>
            <a:ext cx="9481185" cy="34846860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1041382" y="12321542"/>
            <a:ext cx="9481185" cy="34846860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E968-AFDD-47F3-AD35-FE67DED4996E}" type="datetimeFigureOut">
              <a:rPr lang="zh-TW" altLang="en-US" smtClean="0"/>
              <a:pPr/>
              <a:t>2017/12/15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D7FF-7ED9-4E27-B921-8D5785AF30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590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40180" y="1586034"/>
            <a:ext cx="25923240" cy="6600825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40182" y="8865276"/>
            <a:ext cx="12726592" cy="3694626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40182" y="12559902"/>
            <a:ext cx="12726592" cy="22818688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4631832" y="8865276"/>
            <a:ext cx="12731590" cy="3694626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4631832" y="12559902"/>
            <a:ext cx="12731590" cy="22818688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E968-AFDD-47F3-AD35-FE67DED4996E}" type="datetimeFigureOut">
              <a:rPr lang="zh-TW" altLang="en-US" smtClean="0"/>
              <a:pPr/>
              <a:t>2017/12/15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D7FF-7ED9-4E27-B921-8D5785AF30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598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E968-AFDD-47F3-AD35-FE67DED4996E}" type="datetimeFigureOut">
              <a:rPr lang="zh-TW" altLang="en-US" smtClean="0"/>
              <a:pPr/>
              <a:t>2017/12/15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D7FF-7ED9-4E27-B921-8D5785AF30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4885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E968-AFDD-47F3-AD35-FE67DED4996E}" type="datetimeFigureOut">
              <a:rPr lang="zh-TW" altLang="en-US" smtClean="0"/>
              <a:pPr/>
              <a:t>2017/12/15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D7FF-7ED9-4E27-B921-8D5785AF30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9681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40182" y="1576865"/>
            <a:ext cx="9476187" cy="6710839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261407" y="1576867"/>
            <a:ext cx="16102015" cy="33801729"/>
          </a:xfrm>
        </p:spPr>
        <p:txBody>
          <a:bodyPr/>
          <a:lstStyle>
            <a:lvl1pPr>
              <a:defRPr sz="13700"/>
            </a:lvl1pPr>
            <a:lvl2pPr>
              <a:defRPr sz="12000"/>
            </a:lvl2pPr>
            <a:lvl3pPr>
              <a:defRPr sz="103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40182" y="8287706"/>
            <a:ext cx="9476187" cy="27090890"/>
          </a:xfrm>
        </p:spPr>
        <p:txBody>
          <a:bodyPr/>
          <a:lstStyle>
            <a:lvl1pPr marL="0" indent="0">
              <a:buNone/>
              <a:defRPr sz="60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E968-AFDD-47F3-AD35-FE67DED4996E}" type="datetimeFigureOut">
              <a:rPr lang="zh-TW" altLang="en-US" smtClean="0"/>
              <a:pPr/>
              <a:t>2017/12/15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D7FF-7ED9-4E27-B921-8D5785AF30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3055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440180" y="1586034"/>
            <a:ext cx="25923240" cy="6600825"/>
          </a:xfrm>
          <a:prstGeom prst="rect">
            <a:avLst/>
          </a:prstGeom>
        </p:spPr>
        <p:txBody>
          <a:bodyPr vert="horz" lIns="390906" tIns="195453" rIns="390906" bIns="195453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40180" y="9241161"/>
            <a:ext cx="25923240" cy="26137435"/>
          </a:xfrm>
          <a:prstGeom prst="rect">
            <a:avLst/>
          </a:prstGeom>
        </p:spPr>
        <p:txBody>
          <a:bodyPr vert="horz" lIns="390906" tIns="195453" rIns="390906" bIns="195453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440180" y="36707927"/>
            <a:ext cx="6720840" cy="2108595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l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5E968-AFDD-47F3-AD35-FE67DED4996E}" type="datetimeFigureOut">
              <a:rPr lang="zh-TW" altLang="en-US" smtClean="0"/>
              <a:pPr/>
              <a:t>2017/12/15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9841230" y="36707927"/>
            <a:ext cx="9121140" cy="2108595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ct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0642580" y="36707927"/>
            <a:ext cx="6720840" cy="2108595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FD7FF-7ED9-4E27-B921-8D5785AF30F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731"/>
            <a:ext cx="28803600" cy="396704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523823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ctr" defTabSz="3909060" rtl="0" eaLnBrk="1" latinLnBrk="0" hangingPunct="1">
        <a:spcBef>
          <a:spcPct val="0"/>
        </a:spcBef>
        <a:buNone/>
        <a:defRPr sz="1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65898" indent="-1465898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13700" kern="1200">
          <a:solidFill>
            <a:schemeClr val="tx1"/>
          </a:solidFill>
          <a:latin typeface="+mn-lt"/>
          <a:ea typeface="+mn-ea"/>
          <a:cs typeface="+mn-cs"/>
        </a:defRPr>
      </a:lvl1pPr>
      <a:lvl2pPr marL="3176111" indent="-1221581" algn="l" defTabSz="390906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0" kern="1200">
          <a:solidFill>
            <a:schemeClr val="tx1"/>
          </a:solidFill>
          <a:latin typeface="+mn-lt"/>
          <a:ea typeface="+mn-ea"/>
          <a:cs typeface="+mn-cs"/>
        </a:defRPr>
      </a:lvl2pPr>
      <a:lvl3pPr marL="488632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684085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9538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»"/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4991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0444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65897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1350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95453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90906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86359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1812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77265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72718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68171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563624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forms/4HfWzy5CRVCOyFPk1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08312" y="6553003"/>
            <a:ext cx="27363040" cy="4824536"/>
          </a:xfrm>
        </p:spPr>
        <p:txBody>
          <a:bodyPr>
            <a:noAutofit/>
          </a:bodyPr>
          <a:lstStyle/>
          <a:p>
            <a:pPr algn="l"/>
            <a:r>
              <a:rPr lang="en-US" altLang="zh-CN" sz="11000" b="1" dirty="0" smtClean="0">
                <a:solidFill>
                  <a:srgbClr val="0000CC"/>
                </a:solidFill>
                <a:latin typeface="+mn-lt"/>
                <a:ea typeface="華康行楷體W5" panose="03000509000000000000" pitchFamily="65" charset="-120"/>
              </a:rPr>
              <a:t/>
            </a:r>
            <a:br>
              <a:rPr lang="en-US" altLang="zh-CN" sz="11000" b="1" dirty="0" smtClean="0">
                <a:solidFill>
                  <a:srgbClr val="0000CC"/>
                </a:solidFill>
                <a:latin typeface="+mn-lt"/>
                <a:ea typeface="華康行楷體W5" panose="03000509000000000000" pitchFamily="65" charset="-120"/>
              </a:rPr>
            </a:br>
            <a:r>
              <a:rPr lang="zh-CN" altLang="zh-TW" sz="11000" b="1" dirty="0" smtClean="0">
                <a:solidFill>
                  <a:srgbClr val="051485"/>
                </a:solidFill>
                <a:latin typeface="+mn-lt"/>
                <a:ea typeface="華康行楷體W5" panose="03000509000000000000" pitchFamily="65" charset="-120"/>
              </a:rPr>
              <a:t>中央研究</a:t>
            </a:r>
            <a:r>
              <a:rPr lang="zh-TW" altLang="en-US" sz="11000" b="1" dirty="0" smtClean="0">
                <a:solidFill>
                  <a:srgbClr val="051485"/>
                </a:solidFill>
                <a:latin typeface="+mn-lt"/>
                <a:ea typeface="華康行楷體W5" panose="03000509000000000000" pitchFamily="65" charset="-120"/>
              </a:rPr>
              <a:t>副院長 劉扶東院士</a:t>
            </a:r>
            <a:r>
              <a:rPr lang="en-US" altLang="zh-TW" sz="11000" b="1" dirty="0" smtClean="0">
                <a:solidFill>
                  <a:srgbClr val="002060"/>
                </a:solidFill>
                <a:latin typeface="+mn-lt"/>
                <a:ea typeface="華康行楷體W5" panose="03000509000000000000" pitchFamily="65" charset="-120"/>
              </a:rPr>
              <a:t/>
            </a:r>
            <a:br>
              <a:rPr lang="en-US" altLang="zh-TW" sz="11000" b="1" dirty="0" smtClean="0">
                <a:solidFill>
                  <a:srgbClr val="002060"/>
                </a:solidFill>
                <a:latin typeface="+mn-lt"/>
                <a:ea typeface="華康行楷體W5" panose="03000509000000000000" pitchFamily="65" charset="-120"/>
              </a:rPr>
            </a:br>
            <a:r>
              <a:rPr lang="en-US" altLang="zh-TW" sz="11000" dirty="0" err="1" smtClean="0">
                <a:solidFill>
                  <a:srgbClr val="051485"/>
                </a:solidFill>
                <a:latin typeface="+mn-lt"/>
                <a:ea typeface="Arial Unicode MS" pitchFamily="34" charset="-120"/>
                <a:cs typeface="Arial Unicode MS" pitchFamily="34" charset="-120"/>
              </a:rPr>
              <a:t>Prof.Fu</a:t>
            </a:r>
            <a:r>
              <a:rPr lang="en-US" altLang="zh-TW" sz="11000" dirty="0" smtClean="0">
                <a:solidFill>
                  <a:srgbClr val="051485"/>
                </a:solidFill>
                <a:latin typeface="+mn-lt"/>
                <a:ea typeface="Arial Unicode MS" pitchFamily="34" charset="-120"/>
                <a:cs typeface="Arial Unicode MS" pitchFamily="34" charset="-120"/>
              </a:rPr>
              <a:t>-Tong </a:t>
            </a:r>
            <a:r>
              <a:rPr lang="en-US" altLang="zh-TW" sz="11000" dirty="0" err="1" smtClean="0">
                <a:solidFill>
                  <a:srgbClr val="051485"/>
                </a:solidFill>
                <a:latin typeface="+mn-lt"/>
                <a:ea typeface="Arial Unicode MS" pitchFamily="34" charset="-120"/>
                <a:cs typeface="Arial Unicode MS" pitchFamily="34" charset="-120"/>
              </a:rPr>
              <a:t>Liu,MD,PhD</a:t>
            </a:r>
            <a:r>
              <a:rPr lang="en-US" altLang="zh-TW" sz="11000" dirty="0" smtClean="0">
                <a:solidFill>
                  <a:srgbClr val="051485"/>
                </a:solidFill>
                <a:latin typeface="+mn-lt"/>
                <a:ea typeface="Arial Unicode MS" pitchFamily="34" charset="-120"/>
                <a:cs typeface="Arial Unicode MS" pitchFamily="34" charset="-120"/>
              </a:rPr>
              <a:t>, Distinguished Research Fellow and Director /</a:t>
            </a:r>
            <a:br>
              <a:rPr lang="en-US" altLang="zh-TW" sz="11000" dirty="0" smtClean="0">
                <a:solidFill>
                  <a:srgbClr val="051485"/>
                </a:solidFill>
                <a:latin typeface="+mn-lt"/>
                <a:ea typeface="Arial Unicode MS" pitchFamily="34" charset="-120"/>
                <a:cs typeface="Arial Unicode MS" pitchFamily="34" charset="-120"/>
              </a:rPr>
            </a:br>
            <a:r>
              <a:rPr lang="en-US" altLang="zh-TW" sz="11000" dirty="0" smtClean="0">
                <a:solidFill>
                  <a:srgbClr val="051485"/>
                </a:solidFill>
                <a:latin typeface="+mn-lt"/>
                <a:ea typeface="Arial Unicode MS" pitchFamily="34" charset="-120"/>
                <a:cs typeface="Arial Unicode MS" pitchFamily="34" charset="-120"/>
              </a:rPr>
              <a:t>Vice President, Academia </a:t>
            </a:r>
            <a:r>
              <a:rPr lang="en-US" altLang="zh-TW" sz="11000" dirty="0" err="1" smtClean="0">
                <a:solidFill>
                  <a:srgbClr val="051485"/>
                </a:solidFill>
                <a:latin typeface="+mn-lt"/>
                <a:ea typeface="Arial Unicode MS" pitchFamily="34" charset="-120"/>
                <a:cs typeface="Arial Unicode MS" pitchFamily="34" charset="-120"/>
              </a:rPr>
              <a:t>Sinica</a:t>
            </a:r>
            <a:r>
              <a:rPr lang="en-US" altLang="zh-TW" sz="11000" dirty="0" smtClean="0">
                <a:solidFill>
                  <a:srgbClr val="051485"/>
                </a:solidFill>
                <a:latin typeface="+mn-lt"/>
                <a:ea typeface="Arial Unicode MS" pitchFamily="34" charset="-120"/>
                <a:cs typeface="Arial Unicode MS" pitchFamily="34" charset="-120"/>
              </a:rPr>
              <a:t>  </a:t>
            </a:r>
            <a:r>
              <a:rPr lang="en-US" altLang="zh-TW" sz="11000" b="1" dirty="0" smtClean="0">
                <a:solidFill>
                  <a:srgbClr val="0000CC"/>
                </a:solidFill>
                <a:latin typeface="+mn-lt"/>
                <a:ea typeface="華康行楷體W5" panose="03000509000000000000" pitchFamily="65" charset="-120"/>
              </a:rPr>
              <a:t/>
            </a:r>
            <a:br>
              <a:rPr lang="en-US" altLang="zh-TW" sz="11000" b="1" dirty="0" smtClean="0">
                <a:solidFill>
                  <a:srgbClr val="0000CC"/>
                </a:solidFill>
                <a:latin typeface="+mn-lt"/>
                <a:ea typeface="華康行楷體W5" panose="03000509000000000000" pitchFamily="65" charset="-120"/>
              </a:rPr>
            </a:br>
            <a:endParaRPr lang="zh-TW" altLang="en-US" sz="11000" dirty="0">
              <a:latin typeface="+mn-lt"/>
              <a:ea typeface="Adobe 繁黑體 Std B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36544803"/>
            <a:ext cx="27374886" cy="3060147"/>
          </a:xfrm>
        </p:spPr>
        <p:txBody>
          <a:bodyPr>
            <a:normAutofit/>
          </a:bodyPr>
          <a:lstStyle/>
          <a:p>
            <a:pPr algn="l"/>
            <a:r>
              <a:rPr lang="zh-TW" altLang="en-US" sz="8000" b="1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主辦單位</a:t>
            </a:r>
            <a:r>
              <a:rPr lang="zh-TW" altLang="en-US" sz="8000" b="1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：</a:t>
            </a:r>
            <a:r>
              <a:rPr lang="zh-TW" altLang="en-US" sz="8000" b="1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醫學院、教師發展暨教學資源中心</a:t>
            </a:r>
            <a:endParaRPr lang="en-US" altLang="zh-TW" sz="8000" b="1" dirty="0">
              <a:solidFill>
                <a:schemeClr val="tx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0" y="-3007367"/>
            <a:ext cx="28803600" cy="11792620"/>
          </a:xfrm>
          <a:prstGeom prst="rect">
            <a:avLst/>
          </a:prstGeom>
        </p:spPr>
        <p:txBody>
          <a:bodyPr vert="horz" lIns="390906" tIns="195453" rIns="390906" bIns="195453" rtlCol="0" anchor="ctr">
            <a:normAutofit fontScale="97500"/>
          </a:bodyPr>
          <a:lstStyle>
            <a:lvl1pPr algn="ctr" defTabSz="3909060" rtl="0" eaLnBrk="1" latinLnBrk="0" hangingPunct="1">
              <a:spcBef>
                <a:spcPct val="0"/>
              </a:spcBef>
              <a:buNone/>
              <a:defRPr sz="18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13800" b="1" dirty="0" smtClean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 </a:t>
            </a:r>
            <a:r>
              <a:rPr lang="en-US" altLang="zh-TW" sz="13100" b="1" dirty="0" smtClean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106</a:t>
            </a:r>
            <a:r>
              <a:rPr lang="zh-TW" altLang="en-US" sz="13100" b="1" dirty="0" smtClean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學年第一學期</a:t>
            </a:r>
            <a:r>
              <a:rPr lang="en-US" altLang="zh-TW" sz="13100" b="1" dirty="0" smtClean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《</a:t>
            </a:r>
            <a:r>
              <a:rPr lang="zh-CN" altLang="zh-TW" sz="13100" b="1" dirty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大師</a:t>
            </a:r>
            <a:r>
              <a:rPr lang="zh-CN" altLang="zh-TW" sz="13100" b="1" dirty="0" smtClean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傳習</a:t>
            </a:r>
            <a:r>
              <a:rPr lang="en-US" altLang="zh-TW" sz="13100" b="1" dirty="0" smtClean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》</a:t>
            </a:r>
            <a:r>
              <a:rPr lang="zh-TW" altLang="en-US" sz="13100" b="1" dirty="0" smtClean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講座</a:t>
            </a:r>
            <a:endParaRPr lang="en-US" altLang="zh-TW" sz="13100" b="1" dirty="0" smtClean="0">
              <a:latin typeface="華康行楷體W5" panose="03000509000000000000" pitchFamily="65" charset="-120"/>
              <a:ea typeface="華康行楷體W5" panose="03000509000000000000" pitchFamily="65" charset="-120"/>
            </a:endParaRPr>
          </a:p>
          <a:p>
            <a:r>
              <a:rPr lang="en-US" altLang="zh-TW" sz="13100" b="1" dirty="0" smtClean="0">
                <a:latin typeface="Adobe 繁黑體 Std B" pitchFamily="34" charset="-120"/>
                <a:ea typeface="華康行楷體W5" panose="03000509000000000000" pitchFamily="65" charset="-120"/>
              </a:rPr>
              <a:t>2017 </a:t>
            </a:r>
            <a:r>
              <a:rPr lang="en-US" altLang="zh-TW" sz="13100" b="1" dirty="0" smtClean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《Meet the Master Series 8》</a:t>
            </a:r>
            <a:endParaRPr lang="zh-TW" altLang="en-US" sz="13100" dirty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720280" y="12385651"/>
            <a:ext cx="20018024" cy="4599256"/>
          </a:xfrm>
          <a:prstGeom prst="rect">
            <a:avLst/>
          </a:prstGeom>
        </p:spPr>
        <p:txBody>
          <a:bodyPr vert="horz" lIns="390906" tIns="195453" rIns="390906" bIns="195453" rtlCol="0" anchor="t">
            <a:noAutofit/>
          </a:bodyPr>
          <a:lstStyle>
            <a:lvl1pPr algn="ctr" defTabSz="3909060" rtl="0" eaLnBrk="1" latinLnBrk="0" hangingPunct="1">
              <a:spcBef>
                <a:spcPct val="0"/>
              </a:spcBef>
              <a:buNone/>
              <a:defRPr sz="18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82688" indent="-1182688" algn="l">
              <a:tabLst>
                <a:tab pos="430213" algn="l"/>
              </a:tabLst>
            </a:pPr>
            <a:r>
              <a:rPr lang="zh-TW" altLang="en-US" sz="11600" dirty="0">
                <a:latin typeface="華康行楷體W5" panose="03000509000000000000" pitchFamily="65" charset="-120"/>
                <a:ea typeface="全真楷書" panose="02010609000101010101" pitchFamily="49" charset="-120"/>
              </a:rPr>
              <a:t>抱持一顆好奇心去探索未知</a:t>
            </a:r>
            <a:r>
              <a:rPr lang="zh-TW" altLang="en-US" sz="11600" dirty="0" smtClean="0">
                <a:latin typeface="華康行楷體W5" panose="03000509000000000000" pitchFamily="65" charset="-120"/>
                <a:ea typeface="全真楷書" panose="02010609000101010101" pitchFamily="49" charset="-120"/>
              </a:rPr>
              <a:t>，</a:t>
            </a:r>
            <a:endParaRPr lang="en-US" altLang="zh-TW" sz="11600" dirty="0" smtClean="0">
              <a:latin typeface="華康行楷體W5" panose="03000509000000000000" pitchFamily="65" charset="-120"/>
              <a:ea typeface="全真楷書" panose="02010609000101010101" pitchFamily="49" charset="-120"/>
            </a:endParaRPr>
          </a:p>
          <a:p>
            <a:pPr marL="1182688" indent="-1182688" algn="l">
              <a:tabLst>
                <a:tab pos="430213" algn="l"/>
              </a:tabLst>
            </a:pPr>
            <a:r>
              <a:rPr lang="zh-TW" altLang="en-US" sz="11600" dirty="0" smtClean="0">
                <a:latin typeface="華康行楷體W5" panose="03000509000000000000" pitchFamily="65" charset="-120"/>
                <a:ea typeface="全真楷書" panose="02010609000101010101" pitchFamily="49" charset="-120"/>
              </a:rPr>
              <a:t>而且</a:t>
            </a:r>
            <a:r>
              <a:rPr lang="zh-TW" altLang="en-US" sz="11600" dirty="0">
                <a:latin typeface="華康行楷體W5" panose="03000509000000000000" pitchFamily="65" charset="-120"/>
                <a:ea typeface="全真楷書" panose="02010609000101010101" pitchFamily="49" charset="-120"/>
              </a:rPr>
              <a:t>堅持下去，永不放棄</a:t>
            </a:r>
            <a:r>
              <a:rPr lang="zh-TW" altLang="en-US" sz="11600" i="1" dirty="0" smtClean="0">
                <a:latin typeface="華康行楷體W5" panose="03000509000000000000" pitchFamily="65" charset="-120"/>
                <a:ea typeface="全真楷書" panose="02010609000101010101" pitchFamily="49" charset="-120"/>
              </a:rPr>
              <a:t>！</a:t>
            </a:r>
            <a:endParaRPr lang="en-US" altLang="zh-TW" sz="11600" i="1" dirty="0">
              <a:latin typeface="華康行楷體W5" panose="03000509000000000000" pitchFamily="65" charset="-120"/>
              <a:ea typeface="全真楷書" panose="02010609000101010101" pitchFamily="49" charset="-12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2400" y="10114688"/>
            <a:ext cx="9001200" cy="9399755"/>
          </a:xfrm>
          <a:prstGeom prst="ellipse">
            <a:avLst/>
          </a:prstGeom>
          <a:ln>
            <a:noFill/>
          </a:ln>
          <a:effectLst>
            <a:glow rad="127000">
              <a:schemeClr val="accent1">
                <a:alpha val="0"/>
              </a:schemeClr>
            </a:glow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標題 1"/>
          <p:cNvSpPr txBox="1">
            <a:spLocks/>
          </p:cNvSpPr>
          <p:nvPr/>
        </p:nvSpPr>
        <p:spPr>
          <a:xfrm>
            <a:off x="1080320" y="16994163"/>
            <a:ext cx="24770752" cy="2160240"/>
          </a:xfrm>
          <a:prstGeom prst="rect">
            <a:avLst/>
          </a:prstGeom>
        </p:spPr>
        <p:txBody>
          <a:bodyPr vert="horz" lIns="390906" tIns="195453" rIns="390906" bIns="195453" rtlCol="0" anchor="t">
            <a:normAutofit/>
          </a:bodyPr>
          <a:lstStyle>
            <a:lvl1pPr algn="ctr" defTabSz="3909060" rtl="0" eaLnBrk="1" latinLnBrk="0" hangingPunct="1">
              <a:spcBef>
                <a:spcPct val="0"/>
              </a:spcBef>
              <a:buNone/>
              <a:defRPr sz="18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Font typeface="Wingdings" pitchFamily="2" charset="2"/>
              <a:buChar char="l"/>
            </a:pPr>
            <a:r>
              <a:rPr lang="en-US" altLang="zh-TW" sz="8800" b="1" dirty="0" smtClean="0">
                <a:solidFill>
                  <a:srgbClr val="002060"/>
                </a:solidFill>
                <a:latin typeface="Arial Unicode MS" pitchFamily="34" charset="-120"/>
                <a:ea typeface="全真特明體" panose="02010609000101010101" pitchFamily="49" charset="-120"/>
                <a:cs typeface="Arial Unicode MS" pitchFamily="34" charset="-120"/>
              </a:rPr>
              <a:t>Date: 20</a:t>
            </a:r>
            <a:r>
              <a:rPr lang="en-US" altLang="zh-TW" sz="8800" b="1" baseline="30000" dirty="0" smtClean="0">
                <a:solidFill>
                  <a:srgbClr val="002060"/>
                </a:solidFill>
                <a:latin typeface="Arial Unicode MS" pitchFamily="34" charset="-120"/>
                <a:ea typeface="全真特明體" panose="02010609000101010101" pitchFamily="49" charset="-120"/>
                <a:cs typeface="Arial Unicode MS" pitchFamily="34" charset="-120"/>
              </a:rPr>
              <a:t>th</a:t>
            </a:r>
            <a:r>
              <a:rPr lang="en-US" altLang="zh-TW" sz="8800" b="1" dirty="0" smtClean="0">
                <a:solidFill>
                  <a:srgbClr val="002060"/>
                </a:solidFill>
                <a:latin typeface="Arial Unicode MS" pitchFamily="34" charset="-120"/>
                <a:ea typeface="全真特明體" panose="02010609000101010101" pitchFamily="49" charset="-120"/>
                <a:cs typeface="Arial Unicode MS" pitchFamily="34" charset="-120"/>
              </a:rPr>
              <a:t>  Dec</a:t>
            </a:r>
            <a:r>
              <a:rPr lang="en-US" altLang="zh-TW" sz="8800" b="1" dirty="0" smtClean="0">
                <a:solidFill>
                  <a:srgbClr val="002060"/>
                </a:solidFill>
                <a:latin typeface="Arial Unicode MS" pitchFamily="34" charset="-120"/>
                <a:ea typeface="全真特明體" panose="02010609000101010101" pitchFamily="49" charset="-120"/>
                <a:cs typeface="Arial Unicode MS" pitchFamily="34" charset="-120"/>
                <a:sym typeface="Wingdings" pitchFamily="2" charset="2"/>
              </a:rPr>
              <a:t>,  2017 </a:t>
            </a:r>
            <a:endParaRPr lang="zh-TW" altLang="en-US" sz="8800" dirty="0">
              <a:solidFill>
                <a:srgbClr val="002060"/>
              </a:solidFill>
              <a:latin typeface="Arial Unicode MS" pitchFamily="34" charset="-120"/>
              <a:ea typeface="全真特明體" panose="02010609000101010101" pitchFamily="49" charset="-120"/>
              <a:cs typeface="Arial Unicode MS" pitchFamily="34" charset="-120"/>
            </a:endParaRPr>
          </a:p>
        </p:txBody>
      </p:sp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951968"/>
              </p:ext>
            </p:extLst>
          </p:nvPr>
        </p:nvGraphicFramePr>
        <p:xfrm>
          <a:off x="1152328" y="18794363"/>
          <a:ext cx="26714968" cy="1117002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616624"/>
                <a:gridCol w="11665296"/>
                <a:gridCol w="9433048"/>
              </a:tblGrid>
              <a:tr h="2232248">
                <a:tc>
                  <a:txBody>
                    <a:bodyPr/>
                    <a:lstStyle/>
                    <a:p>
                      <a:pPr algn="l"/>
                      <a:r>
                        <a:rPr lang="zh-TW" altLang="en-US" sz="7600" kern="1200" dirty="0" smtClean="0">
                          <a:latin typeface="Adobe 繁黑體 Std B" pitchFamily="34" charset="-120"/>
                          <a:ea typeface="全真特明體" panose="02010609000101010101" pitchFamily="49" charset="-120"/>
                        </a:rPr>
                        <a:t>時間 </a:t>
                      </a:r>
                      <a:r>
                        <a:rPr lang="en-US" altLang="zh-TW" sz="7600" kern="1200" dirty="0" smtClean="0">
                          <a:latin typeface="Adobe 繁黑體 Std B" pitchFamily="34" charset="-120"/>
                          <a:ea typeface="全真特明體" panose="02010609000101010101" pitchFamily="49" charset="-120"/>
                        </a:rPr>
                        <a:t>Time</a:t>
                      </a:r>
                      <a:endParaRPr lang="zh-TW" altLang="en-US" sz="7600" kern="1200" dirty="0">
                        <a:solidFill>
                          <a:schemeClr val="tx1"/>
                        </a:solidFill>
                        <a:latin typeface="Adobe 繁黑體 Std B" pitchFamily="34" charset="-120"/>
                        <a:ea typeface="全真特明體" panose="02010609000101010101" pitchFamily="49" charset="-120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7600" kern="1200" dirty="0" smtClean="0">
                          <a:latin typeface="Adobe 繁黑體 Std B" pitchFamily="34" charset="-120"/>
                          <a:ea typeface="全真特明體" panose="02010609000101010101" pitchFamily="49" charset="-120"/>
                        </a:rPr>
                        <a:t>講題 </a:t>
                      </a:r>
                      <a:r>
                        <a:rPr lang="en-US" altLang="zh-TW" sz="7600" kern="1200" dirty="0" smtClean="0">
                          <a:latin typeface="Adobe 繁黑體 Std B" pitchFamily="34" charset="-120"/>
                          <a:ea typeface="全真特明體" panose="02010609000101010101" pitchFamily="49" charset="-120"/>
                        </a:rPr>
                        <a:t>Topics</a:t>
                      </a:r>
                      <a:endParaRPr lang="zh-TW" altLang="en-US" sz="7600" kern="1200" dirty="0">
                        <a:solidFill>
                          <a:schemeClr val="tx1"/>
                        </a:solidFill>
                        <a:latin typeface="Adobe 繁黑體 Std B" pitchFamily="34" charset="-120"/>
                        <a:ea typeface="全真特明體" panose="02010609000101010101" pitchFamily="49" charset="-120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3909060" rtl="0" eaLnBrk="1" latinLnBrk="0" hangingPunct="1"/>
                      <a:r>
                        <a:rPr lang="zh-TW" altLang="en-US" sz="7600" b="1" kern="1200" dirty="0" smtClean="0">
                          <a:solidFill>
                            <a:schemeClr val="lt1"/>
                          </a:solidFill>
                          <a:latin typeface="Adobe 繁黑體 Std B" pitchFamily="34" charset="-120"/>
                          <a:ea typeface="全真特明體" panose="02010609000101010101" pitchFamily="49" charset="-120"/>
                          <a:cs typeface="+mn-cs"/>
                        </a:rPr>
                        <a:t>     地點 </a:t>
                      </a:r>
                      <a:r>
                        <a:rPr lang="en-US" altLang="zh-TW" sz="7600" b="1" kern="1200" dirty="0" smtClean="0">
                          <a:solidFill>
                            <a:schemeClr val="lt1"/>
                          </a:solidFill>
                          <a:latin typeface="Adobe 繁黑體 Std B" pitchFamily="34" charset="-120"/>
                          <a:ea typeface="全真特明體" panose="02010609000101010101" pitchFamily="49" charset="-120"/>
                          <a:cs typeface="+mn-cs"/>
                        </a:rPr>
                        <a:t>Venue</a:t>
                      </a:r>
                      <a:endParaRPr lang="zh-TW" altLang="en-US" sz="7600" b="1" kern="1200" dirty="0">
                        <a:solidFill>
                          <a:schemeClr val="lt1"/>
                        </a:solidFill>
                        <a:latin typeface="Adobe 繁黑體 Std B" pitchFamily="34" charset="-120"/>
                        <a:ea typeface="全真特明體" panose="02010609000101010101" pitchFamily="49" charset="-120"/>
                        <a:cs typeface="+mn-cs"/>
                      </a:endParaRPr>
                    </a:p>
                  </a:txBody>
                  <a:tcPr anchor="ctr"/>
                </a:tc>
              </a:tr>
              <a:tr h="268581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7600" b="0" i="0" kern="120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0"/>
                          <a:ea typeface="全真特明體" panose="02010609000101010101" pitchFamily="49" charset="-120"/>
                          <a:cs typeface="Arial Unicode MS" pitchFamily="34" charset="-120"/>
                        </a:rPr>
                        <a:t>14:10-15:20</a:t>
                      </a:r>
                      <a:endParaRPr lang="zh-TW" altLang="en-US" sz="7600" kern="1200" dirty="0">
                        <a:solidFill>
                          <a:schemeClr val="tx1"/>
                        </a:solidFill>
                        <a:latin typeface="Arial Unicode MS" pitchFamily="34" charset="-120"/>
                        <a:ea typeface="全真特明體" panose="02010609000101010101" pitchFamily="49" charset="-120"/>
                        <a:cs typeface="Arial Unicode MS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HK" altLang="zh-TW" sz="7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全真特明體" panose="02010609000101010101" pitchFamily="49" charset="-120"/>
                          <a:cs typeface="+mn-cs"/>
                        </a:rPr>
                        <a:t>專題演講</a:t>
                      </a:r>
                      <a:r>
                        <a:rPr lang="en-US" altLang="zh-TW" sz="7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全真特明體" panose="02010609000101010101" pitchFamily="49" charset="-120"/>
                          <a:cs typeface="+mn-cs"/>
                        </a:rPr>
                        <a:t>(</a:t>
                      </a:r>
                      <a:r>
                        <a:rPr lang="zh-TW" altLang="zh-TW" sz="7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全真特明體" panose="02010609000101010101" pitchFamily="49" charset="-120"/>
                          <a:cs typeface="+mn-cs"/>
                        </a:rPr>
                        <a:t>全英</a:t>
                      </a:r>
                      <a:r>
                        <a:rPr lang="en-US" altLang="zh-TW" sz="7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全真特明體" panose="02010609000101010101" pitchFamily="49" charset="-120"/>
                          <a:cs typeface="+mn-cs"/>
                        </a:rPr>
                        <a:t>)</a:t>
                      </a:r>
                      <a:endParaRPr lang="zh-TW" altLang="zh-TW" sz="7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全真特明體" panose="02010609000101010101" pitchFamily="49" charset="-120"/>
                        <a:cs typeface="+mn-cs"/>
                      </a:endParaRPr>
                    </a:p>
                    <a:p>
                      <a:r>
                        <a:rPr lang="zh-TW" altLang="zh-TW" sz="7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全真特明體" panose="02010609000101010101" pitchFamily="49" charset="-120"/>
                          <a:cs typeface="+mn-cs"/>
                        </a:rPr>
                        <a:t>題目：「</a:t>
                      </a:r>
                      <a:r>
                        <a:rPr lang="en-US" altLang="zh-TW" sz="7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全真特明體" panose="02010609000101010101" pitchFamily="49" charset="-120"/>
                          <a:cs typeface="+mn-cs"/>
                        </a:rPr>
                        <a:t>The Challenge and Promise of </a:t>
                      </a:r>
                      <a:r>
                        <a:rPr lang="en-US" altLang="zh-TW" sz="7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全真特明體" panose="02010609000101010101" pitchFamily="49" charset="-120"/>
                          <a:cs typeface="+mn-cs"/>
                        </a:rPr>
                        <a:t>Glycoscience</a:t>
                      </a:r>
                      <a:r>
                        <a:rPr lang="zh-TW" altLang="zh-TW" sz="7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全真特明體" panose="02010609000101010101" pitchFamily="49" charset="-120"/>
                          <a:cs typeface="+mn-cs"/>
                        </a:rPr>
                        <a:t>」</a:t>
                      </a:r>
                      <a:endParaRPr lang="zh-TW" altLang="zh-TW" sz="7600" b="0" kern="1200" dirty="0" smtClean="0">
                        <a:solidFill>
                          <a:schemeClr val="tx1"/>
                        </a:solidFill>
                        <a:latin typeface="+mn-lt"/>
                        <a:ea typeface="全真特明體" panose="02010609000101010101" pitchFamily="49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7600" kern="1200" dirty="0" smtClean="0">
                          <a:solidFill>
                            <a:schemeClr val="tx1"/>
                          </a:solidFill>
                          <a:latin typeface="Arial Unicode MS" pitchFamily="34" charset="-120"/>
                          <a:ea typeface="全真特明體" panose="02010609000101010101" pitchFamily="49" charset="-120"/>
                          <a:cs typeface="Arial Unicode MS" pitchFamily="34" charset="-120"/>
                        </a:rPr>
                        <a:t>第二教學研討室</a:t>
                      </a:r>
                      <a:endParaRPr lang="zh-TW" altLang="en-US" sz="7600" kern="1200" dirty="0">
                        <a:solidFill>
                          <a:schemeClr val="tx1"/>
                        </a:solidFill>
                        <a:latin typeface="Arial Unicode MS" pitchFamily="34" charset="-120"/>
                        <a:ea typeface="全真特明體" panose="02010609000101010101" pitchFamily="49" charset="-120"/>
                        <a:cs typeface="Arial Unicode MS" pitchFamily="34" charset="-120"/>
                      </a:endParaRPr>
                    </a:p>
                  </a:txBody>
                  <a:tcPr anchor="ctr"/>
                </a:tc>
              </a:tr>
              <a:tr h="268581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7600" b="0" i="0" kern="1200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0"/>
                          <a:ea typeface="全真特明體" panose="02010609000101010101" pitchFamily="49" charset="-120"/>
                          <a:cs typeface="Arial Unicode MS" pitchFamily="34" charset="-120"/>
                        </a:rPr>
                        <a:t>15:30-16:10</a:t>
                      </a:r>
                      <a:endParaRPr lang="zh-TW" altLang="en-US" sz="7600" kern="1200" dirty="0">
                        <a:solidFill>
                          <a:schemeClr val="tx1"/>
                        </a:solidFill>
                        <a:latin typeface="Arial Unicode MS" pitchFamily="34" charset="-120"/>
                        <a:ea typeface="全真特明體" panose="02010609000101010101" pitchFamily="49" charset="-120"/>
                        <a:cs typeface="Arial Unicode MS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3909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7600" b="0" kern="1200" dirty="0" smtClean="0">
                          <a:solidFill>
                            <a:schemeClr val="tx1"/>
                          </a:solidFill>
                          <a:latin typeface="+mn-lt"/>
                          <a:ea typeface="全真特明體" panose="02010609000101010101" pitchFamily="49" charset="-120"/>
                          <a:cs typeface="+mn-cs"/>
                        </a:rPr>
                        <a:t>《</a:t>
                      </a:r>
                      <a:r>
                        <a:rPr lang="zh-TW" altLang="en-US" sz="7600" b="0" kern="1200" dirty="0" smtClean="0">
                          <a:solidFill>
                            <a:schemeClr val="tx1"/>
                          </a:solidFill>
                          <a:latin typeface="Arial Unicode MS" pitchFamily="34" charset="-120"/>
                          <a:ea typeface="全真特明體" panose="02010609000101010101" pitchFamily="49" charset="-120"/>
                          <a:cs typeface="Arial Unicode MS" pitchFamily="34" charset="-120"/>
                        </a:rPr>
                        <a:t>座談一</a:t>
                      </a:r>
                      <a:r>
                        <a:rPr lang="zh-TW" altLang="zh-TW" sz="7600" b="0" kern="1200" dirty="0" smtClean="0">
                          <a:solidFill>
                            <a:schemeClr val="tx1"/>
                          </a:solidFill>
                          <a:latin typeface="+mn-lt"/>
                          <a:ea typeface="全真特明體" panose="02010609000101010101" pitchFamily="49" charset="-120"/>
                          <a:cs typeface="+mn-cs"/>
                        </a:rPr>
                        <a:t>》</a:t>
                      </a:r>
                      <a:r>
                        <a:rPr lang="zh-TW" altLang="en-US" sz="7600" b="0" kern="1200" dirty="0" smtClean="0">
                          <a:solidFill>
                            <a:schemeClr val="tx1"/>
                          </a:solidFill>
                          <a:latin typeface="+mn-lt"/>
                          <a:ea typeface="全真特明體" panose="02010609000101010101" pitchFamily="49" charset="-120"/>
                          <a:cs typeface="+mn-cs"/>
                        </a:rPr>
                        <a:t>醫療志業體</a:t>
                      </a:r>
                      <a:endParaRPr lang="zh-TW" altLang="en-US" sz="7600" b="0" kern="1200" dirty="0">
                        <a:solidFill>
                          <a:schemeClr val="tx1"/>
                        </a:solidFill>
                        <a:latin typeface="Arial Unicode MS" pitchFamily="34" charset="-120"/>
                        <a:ea typeface="全真特明體" panose="02010609000101010101" pitchFamily="49" charset="-120"/>
                        <a:cs typeface="Arial Unicode MS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7600" b="0" kern="1200" dirty="0" smtClean="0">
                          <a:solidFill>
                            <a:schemeClr val="tx1"/>
                          </a:solidFill>
                          <a:latin typeface="Arial Unicode MS" pitchFamily="34" charset="-120"/>
                          <a:ea typeface="全真特明體" panose="02010609000101010101" pitchFamily="49" charset="-120"/>
                          <a:cs typeface="Arial Unicode MS" pitchFamily="34" charset="-120"/>
                        </a:rPr>
                        <a:t>花慈協力樓三樓</a:t>
                      </a:r>
                      <a:r>
                        <a:rPr lang="en-US" altLang="zh-TW" sz="7600" b="0" kern="1200" dirty="0" smtClean="0">
                          <a:solidFill>
                            <a:schemeClr val="tx1"/>
                          </a:solidFill>
                          <a:latin typeface="Arial Unicode MS" pitchFamily="34" charset="-120"/>
                          <a:ea typeface="全真特明體" panose="02010609000101010101" pitchFamily="49" charset="-120"/>
                          <a:cs typeface="Arial Unicode MS" pitchFamily="34" charset="-120"/>
                        </a:rPr>
                        <a:t>CEO</a:t>
                      </a:r>
                      <a:r>
                        <a:rPr lang="zh-TW" altLang="en-US" sz="7600" b="0" kern="1200" dirty="0" smtClean="0">
                          <a:solidFill>
                            <a:schemeClr val="tx1"/>
                          </a:solidFill>
                          <a:latin typeface="Arial Unicode MS" pitchFamily="34" charset="-120"/>
                          <a:ea typeface="全真特明體" panose="02010609000101010101" pitchFamily="49" charset="-120"/>
                          <a:cs typeface="Arial Unicode MS" pitchFamily="34" charset="-120"/>
                        </a:rPr>
                        <a:t> </a:t>
                      </a:r>
                      <a:r>
                        <a:rPr lang="en-US" altLang="zh-TW" sz="7600" b="0" kern="1200" dirty="0" smtClean="0">
                          <a:solidFill>
                            <a:schemeClr val="tx1"/>
                          </a:solidFill>
                          <a:latin typeface="Arial Unicode MS" pitchFamily="34" charset="-120"/>
                          <a:ea typeface="全真特明體" panose="02010609000101010101" pitchFamily="49" charset="-120"/>
                          <a:cs typeface="Arial Unicode MS" pitchFamily="34" charset="-120"/>
                        </a:rPr>
                        <a:t>office</a:t>
                      </a:r>
                      <a:endParaRPr lang="zh-TW" altLang="en-US" sz="7600" b="0" kern="1200" dirty="0">
                        <a:solidFill>
                          <a:schemeClr val="tx1"/>
                        </a:solidFill>
                        <a:latin typeface="Arial Unicode MS" pitchFamily="34" charset="-120"/>
                        <a:ea typeface="全真特明體" panose="02010609000101010101" pitchFamily="49" charset="-120"/>
                        <a:cs typeface="Arial Unicode MS" pitchFamily="34" charset="-120"/>
                      </a:endParaRPr>
                    </a:p>
                  </a:txBody>
                  <a:tcPr anchor="ctr"/>
                </a:tc>
              </a:tr>
              <a:tr h="268581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7600" kern="1200" dirty="0" smtClean="0">
                          <a:solidFill>
                            <a:schemeClr val="tx1"/>
                          </a:solidFill>
                          <a:latin typeface="Arial Unicode MS" pitchFamily="34" charset="-120"/>
                          <a:ea typeface="全真特明體" panose="02010609000101010101" pitchFamily="49" charset="-120"/>
                          <a:cs typeface="Arial Unicode MS" pitchFamily="34" charset="-120"/>
                        </a:rPr>
                        <a:t>16:20-18:00</a:t>
                      </a:r>
                      <a:endParaRPr lang="zh-TW" altLang="en-US" sz="7600" kern="1200" dirty="0">
                        <a:solidFill>
                          <a:schemeClr val="tx1"/>
                        </a:solidFill>
                        <a:latin typeface="Arial Unicode MS" pitchFamily="34" charset="-120"/>
                        <a:ea typeface="全真特明體" panose="02010609000101010101" pitchFamily="49" charset="-120"/>
                        <a:cs typeface="Arial Unicode MS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3909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7600" b="0" kern="1200" dirty="0" smtClean="0">
                          <a:solidFill>
                            <a:schemeClr val="tx1"/>
                          </a:solidFill>
                          <a:latin typeface="+mn-lt"/>
                          <a:ea typeface="全真特明體" panose="02010609000101010101" pitchFamily="49" charset="-120"/>
                          <a:cs typeface="+mn-cs"/>
                        </a:rPr>
                        <a:t>《</a:t>
                      </a:r>
                      <a:r>
                        <a:rPr lang="zh-TW" altLang="en-US" sz="7600" b="0" kern="1200" dirty="0" smtClean="0">
                          <a:solidFill>
                            <a:schemeClr val="tx1"/>
                          </a:solidFill>
                          <a:latin typeface="Arial Unicode MS" pitchFamily="34" charset="-120"/>
                          <a:ea typeface="全真特明體" panose="02010609000101010101" pitchFamily="49" charset="-120"/>
                          <a:cs typeface="Arial Unicode MS" pitchFamily="34" charset="-120"/>
                        </a:rPr>
                        <a:t>座談二</a:t>
                      </a:r>
                      <a:r>
                        <a:rPr lang="zh-TW" altLang="zh-TW" sz="7600" b="0" kern="1200" dirty="0" smtClean="0">
                          <a:solidFill>
                            <a:schemeClr val="tx1"/>
                          </a:solidFill>
                          <a:latin typeface="+mn-lt"/>
                          <a:ea typeface="全真特明體" panose="02010609000101010101" pitchFamily="49" charset="-120"/>
                          <a:cs typeface="+mn-cs"/>
                        </a:rPr>
                        <a:t>》</a:t>
                      </a:r>
                      <a:r>
                        <a:rPr lang="zh-TW" altLang="en-US" sz="7600" b="0" kern="1200" dirty="0" smtClean="0">
                          <a:solidFill>
                            <a:schemeClr val="tx1"/>
                          </a:solidFill>
                          <a:latin typeface="+mn-lt"/>
                          <a:ea typeface="全真特明體" panose="02010609000101010101" pitchFamily="49" charset="-120"/>
                          <a:cs typeface="+mn-cs"/>
                        </a:rPr>
                        <a:t>慈大師生</a:t>
                      </a:r>
                      <a:endParaRPr lang="zh-TW" altLang="zh-TW" sz="7600" b="0" kern="1200" dirty="0" smtClean="0">
                        <a:solidFill>
                          <a:schemeClr val="tx1"/>
                        </a:solidFill>
                        <a:latin typeface="+mn-lt"/>
                        <a:ea typeface="全真特明體" panose="02010609000101010101" pitchFamily="49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3909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7600" b="0" kern="1200" dirty="0" smtClean="0">
                          <a:solidFill>
                            <a:schemeClr val="tx1"/>
                          </a:solidFill>
                          <a:latin typeface="Arial Unicode MS" pitchFamily="34" charset="-120"/>
                          <a:ea typeface="全真特明體" panose="02010609000101010101" pitchFamily="49" charset="-120"/>
                          <a:cs typeface="Arial Unicode MS" pitchFamily="34" charset="-120"/>
                        </a:rPr>
                        <a:t>勤耕樓</a:t>
                      </a:r>
                      <a:r>
                        <a:rPr lang="en-US" altLang="zh-TW" sz="7600" b="0" kern="1200" dirty="0" smtClean="0">
                          <a:solidFill>
                            <a:schemeClr val="tx1"/>
                          </a:solidFill>
                          <a:latin typeface="Arial Unicode MS" pitchFamily="34" charset="-120"/>
                          <a:ea typeface="全真特明體" panose="02010609000101010101" pitchFamily="49" charset="-120"/>
                          <a:cs typeface="Arial Unicode MS" pitchFamily="34" charset="-120"/>
                        </a:rPr>
                        <a:t>E704</a:t>
                      </a:r>
                      <a:r>
                        <a:rPr lang="zh-TW" altLang="en-US" sz="7600" b="0" kern="1200" dirty="0" smtClean="0">
                          <a:solidFill>
                            <a:schemeClr val="tx1"/>
                          </a:solidFill>
                          <a:latin typeface="Arial Unicode MS" pitchFamily="34" charset="-120"/>
                          <a:ea typeface="全真特明體" panose="02010609000101010101" pitchFamily="49" charset="-120"/>
                          <a:cs typeface="Arial Unicode MS" pitchFamily="34" charset="-120"/>
                        </a:rPr>
                        <a:t>教室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副標題 2"/>
          <p:cNvSpPr txBox="1">
            <a:spLocks/>
          </p:cNvSpPr>
          <p:nvPr/>
        </p:nvSpPr>
        <p:spPr>
          <a:xfrm>
            <a:off x="-58944" y="30216507"/>
            <a:ext cx="28142264" cy="5400599"/>
          </a:xfrm>
          <a:prstGeom prst="rect">
            <a:avLst/>
          </a:prstGeom>
        </p:spPr>
        <p:txBody>
          <a:bodyPr vert="horz" lIns="390906" tIns="195453" rIns="390906" bIns="195453" rtlCol="0">
            <a:normAutofit/>
          </a:bodyPr>
          <a:lstStyle>
            <a:lvl1pPr marL="0" indent="0" algn="ctr" defTabSz="39090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54530" indent="0" algn="ctr" defTabSz="39090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909060" indent="0" algn="ctr" defTabSz="39090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863590" indent="0" algn="ctr" defTabSz="39090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8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7818120" indent="0" algn="ctr" defTabSz="39090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8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9772650" indent="0" algn="ctr" defTabSz="39090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8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1727180" indent="0" algn="ctr" defTabSz="39090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8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3681710" indent="0" algn="ctr" defTabSz="39090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8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5636240" indent="0" algn="ctr" defTabSz="39090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8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82688" indent="-1182688" algn="just">
              <a:tabLst>
                <a:tab pos="430213" algn="l"/>
              </a:tabLst>
            </a:pPr>
            <a:r>
              <a:rPr lang="en-US" altLang="zh-TW" sz="7000" dirty="0" smtClean="0">
                <a:solidFill>
                  <a:srgbClr val="800080"/>
                </a:solidFill>
                <a:latin typeface="Adobe 繁黑體 Std B" pitchFamily="34" charset="-120"/>
                <a:ea typeface="全真顏體" panose="02010609000101010101" pitchFamily="49" charset="-120"/>
              </a:rPr>
              <a:t>※ </a:t>
            </a:r>
            <a:r>
              <a:rPr lang="zh-TW" altLang="en-US" sz="7200" dirty="0" smtClean="0">
                <a:solidFill>
                  <a:srgbClr val="800080"/>
                </a:solidFill>
                <a:latin typeface="Arial Unicode MS" pitchFamily="34" charset="-120"/>
                <a:ea typeface="全真顏體" panose="02010609000101010101" pitchFamily="49" charset="-120"/>
                <a:cs typeface="Arial Unicode MS" pitchFamily="34" charset="-120"/>
              </a:rPr>
              <a:t>敬邀全校師生踴躍參加</a:t>
            </a:r>
            <a:endParaRPr lang="en-US" altLang="zh-TW" sz="7200" dirty="0" smtClean="0">
              <a:solidFill>
                <a:srgbClr val="800080"/>
              </a:solidFill>
              <a:latin typeface="Arial Unicode MS" pitchFamily="34" charset="-120"/>
              <a:ea typeface="全真顏體" panose="02010609000101010101" pitchFamily="49" charset="-120"/>
              <a:cs typeface="Arial Unicode MS" pitchFamily="34" charset="-120"/>
            </a:endParaRPr>
          </a:p>
          <a:p>
            <a:pPr marL="1182688" indent="-1182688" algn="just">
              <a:tabLst>
                <a:tab pos="430213" algn="l"/>
              </a:tabLst>
            </a:pPr>
            <a:r>
              <a:rPr lang="en-US" altLang="zh-TW" sz="7200" dirty="0" smtClean="0">
                <a:solidFill>
                  <a:srgbClr val="800080"/>
                </a:solidFill>
                <a:latin typeface="Arial Unicode MS" pitchFamily="34" charset="-120"/>
                <a:ea typeface="全真顏體" panose="02010609000101010101" pitchFamily="49" charset="-120"/>
                <a:cs typeface="Arial Unicode MS" pitchFamily="34" charset="-120"/>
              </a:rPr>
              <a:t>※</a:t>
            </a:r>
            <a:r>
              <a:rPr lang="zh-TW" altLang="zh-TW" sz="7200" dirty="0">
                <a:solidFill>
                  <a:srgbClr val="800080"/>
                </a:solidFill>
                <a:latin typeface="Arial Unicode MS" pitchFamily="34" charset="-120"/>
                <a:ea typeface="全真顏體" panose="02010609000101010101" pitchFamily="49" charset="-120"/>
                <a:cs typeface="Arial Unicode MS" pitchFamily="34" charset="-120"/>
              </a:rPr>
              <a:t>本研習活動，認列為教師教學評鑑『教學專業成長活動</a:t>
            </a:r>
            <a:r>
              <a:rPr lang="zh-TW" altLang="zh-TW" sz="7200" dirty="0" smtClean="0">
                <a:solidFill>
                  <a:srgbClr val="800080"/>
                </a:solidFill>
                <a:latin typeface="Arial Unicode MS" pitchFamily="34" charset="-120"/>
                <a:ea typeface="全真顏體" panose="02010609000101010101" pitchFamily="49" charset="-120"/>
                <a:cs typeface="Arial Unicode MS" pitchFamily="34" charset="-120"/>
              </a:rPr>
              <a:t>』</a:t>
            </a:r>
            <a:r>
              <a:rPr lang="en-US" altLang="zh-TW" sz="7200" dirty="0" smtClean="0">
                <a:solidFill>
                  <a:srgbClr val="800080"/>
                </a:solidFill>
                <a:latin typeface="Arial Unicode MS" pitchFamily="34" charset="-120"/>
                <a:ea typeface="全真顏體" panose="02010609000101010101" pitchFamily="49" charset="-120"/>
                <a:cs typeface="Arial Unicode MS" pitchFamily="34" charset="-120"/>
              </a:rPr>
              <a:t>2</a:t>
            </a:r>
            <a:r>
              <a:rPr lang="zh-TW" altLang="en-US" sz="7200" dirty="0" smtClean="0">
                <a:solidFill>
                  <a:srgbClr val="800080"/>
                </a:solidFill>
                <a:latin typeface="Arial Unicode MS" pitchFamily="34" charset="-120"/>
                <a:ea typeface="全真顏體" panose="02010609000101010101" pitchFamily="49" charset="-120"/>
                <a:cs typeface="Arial Unicode MS" pitchFamily="34" charset="-120"/>
              </a:rPr>
              <a:t>小時</a:t>
            </a:r>
            <a:r>
              <a:rPr lang="en-US" altLang="zh-TW" sz="7200" dirty="0" smtClean="0">
                <a:solidFill>
                  <a:srgbClr val="800080"/>
                </a:solidFill>
                <a:latin typeface="Arial Unicode MS" pitchFamily="34" charset="-120"/>
                <a:ea typeface="全真顏體" panose="02010609000101010101" pitchFamily="49" charset="-120"/>
                <a:cs typeface="Arial Unicode MS" pitchFamily="34" charset="-120"/>
              </a:rPr>
              <a:t>(</a:t>
            </a:r>
            <a:r>
              <a:rPr lang="zh-TW" altLang="en-US" sz="7200" dirty="0" smtClean="0">
                <a:solidFill>
                  <a:srgbClr val="800080"/>
                </a:solidFill>
                <a:latin typeface="Arial Unicode MS" pitchFamily="34" charset="-120"/>
                <a:ea typeface="全真顏體" panose="02010609000101010101" pitchFamily="49" charset="-120"/>
                <a:cs typeface="Arial Unicode MS" pitchFamily="34" charset="-120"/>
              </a:rPr>
              <a:t>申請</a:t>
            </a:r>
            <a:r>
              <a:rPr lang="zh-TW" altLang="en-US" sz="7200" dirty="0">
                <a:solidFill>
                  <a:srgbClr val="800080"/>
                </a:solidFill>
                <a:latin typeface="Arial Unicode MS" pitchFamily="34" charset="-120"/>
                <a:ea typeface="全真顏體" panose="02010609000101010101" pitchFamily="49" charset="-120"/>
                <a:cs typeface="Arial Unicode MS" pitchFamily="34" charset="-120"/>
              </a:rPr>
              <a:t>中</a:t>
            </a:r>
            <a:r>
              <a:rPr lang="en-US" altLang="zh-TW" sz="7200" dirty="0" smtClean="0">
                <a:solidFill>
                  <a:srgbClr val="800080"/>
                </a:solidFill>
                <a:latin typeface="Arial Unicode MS" pitchFamily="34" charset="-120"/>
                <a:ea typeface="全真顏體" panose="02010609000101010101" pitchFamily="49" charset="-120"/>
                <a:cs typeface="Arial Unicode MS" pitchFamily="34" charset="-120"/>
              </a:rPr>
              <a:t>)</a:t>
            </a:r>
            <a:r>
              <a:rPr lang="zh-TW" altLang="en-US" sz="7200" dirty="0" smtClean="0">
                <a:solidFill>
                  <a:srgbClr val="800080"/>
                </a:solidFill>
                <a:latin typeface="Arial Unicode MS" pitchFamily="34" charset="-120"/>
                <a:ea typeface="全真顏體" panose="02010609000101010101" pitchFamily="49" charset="-120"/>
                <a:cs typeface="Arial Unicode MS" pitchFamily="34" charset="-120"/>
              </a:rPr>
              <a:t>。</a:t>
            </a:r>
            <a:endParaRPr lang="en-US" altLang="zh-TW" sz="7200" dirty="0" smtClean="0">
              <a:solidFill>
                <a:srgbClr val="800080"/>
              </a:solidFill>
              <a:latin typeface="Arial Unicode MS" pitchFamily="34" charset="-120"/>
              <a:ea typeface="全真顏體" panose="02010609000101010101" pitchFamily="49" charset="-120"/>
              <a:cs typeface="Arial Unicode MS" pitchFamily="34" charset="-120"/>
            </a:endParaRPr>
          </a:p>
          <a:p>
            <a:pPr marL="1182688" indent="-1182688" algn="just">
              <a:tabLst>
                <a:tab pos="430213" algn="l"/>
              </a:tabLst>
            </a:pPr>
            <a:r>
              <a:rPr lang="en-US" altLang="zh-TW" sz="7200" dirty="0" smtClean="0">
                <a:solidFill>
                  <a:srgbClr val="800080"/>
                </a:solidFill>
                <a:latin typeface="Arial Unicode MS" pitchFamily="34" charset="-120"/>
                <a:ea typeface="全真顏體" panose="02010609000101010101" pitchFamily="49" charset="-120"/>
                <a:cs typeface="Arial Unicode MS" pitchFamily="34" charset="-120"/>
              </a:rPr>
              <a:t>※</a:t>
            </a:r>
            <a:r>
              <a:rPr lang="zh-TW" altLang="en-US" sz="7200" dirty="0" smtClean="0">
                <a:solidFill>
                  <a:srgbClr val="800080"/>
                </a:solidFill>
                <a:latin typeface="Arial Unicode MS" pitchFamily="34" charset="-120"/>
                <a:ea typeface="全真顏體" panose="02010609000101010101" pitchFamily="49" charset="-120"/>
                <a:cs typeface="Arial Unicode MS" pitchFamily="34" charset="-120"/>
              </a:rPr>
              <a:t>報名網址：</a:t>
            </a:r>
            <a:r>
              <a:rPr lang="en-US" altLang="zh-TW" sz="7200" u="sng" dirty="0" smtClean="0">
                <a:ea typeface="全真顏體" panose="02010609000101010101" pitchFamily="49" charset="-120"/>
                <a:hlinkClick r:id="rId3"/>
              </a:rPr>
              <a:t>https</a:t>
            </a:r>
            <a:r>
              <a:rPr lang="en-US" altLang="zh-TW" sz="7200" u="sng" dirty="0">
                <a:ea typeface="全真顏體" panose="02010609000101010101" pitchFamily="49" charset="-120"/>
                <a:hlinkClick r:id="rId3"/>
              </a:rPr>
              <a:t>://goo.gl/forms/4HfWzy5CRVCOyFPk1</a:t>
            </a:r>
            <a:endParaRPr lang="en-US" altLang="zh-TW" sz="7200" dirty="0">
              <a:solidFill>
                <a:srgbClr val="800080"/>
              </a:solidFill>
              <a:latin typeface="Adobe 繁黑體 Std B" pitchFamily="34" charset="-120"/>
              <a:ea typeface="全真顏體" panose="02010609000101010101" pitchFamily="49" charset="-120"/>
            </a:endParaRPr>
          </a:p>
        </p:txBody>
      </p:sp>
      <p:pic>
        <p:nvPicPr>
          <p:cNvPr id="5" name="圖片 4" descr="畫面剪輯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0832" y="33694648"/>
            <a:ext cx="3510240" cy="3375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9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144</Words>
  <Application>Microsoft Office PowerPoint</Application>
  <PresentationFormat>自訂</PresentationFormat>
  <Paragraphs>23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 中央研究副院長 劉扶東院士 Prof.Fu-Tong Liu,MD,PhD, Distinguished Research Fellow and Director / Vice President, Academia Sinica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tcu_user</dc:creator>
  <cp:lastModifiedBy>pei</cp:lastModifiedBy>
  <cp:revision>69</cp:revision>
  <cp:lastPrinted>2015-10-26T02:59:50Z</cp:lastPrinted>
  <dcterms:created xsi:type="dcterms:W3CDTF">2015-10-23T07:01:30Z</dcterms:created>
  <dcterms:modified xsi:type="dcterms:W3CDTF">2017-12-14T23:50:48Z</dcterms:modified>
</cp:coreProperties>
</file>